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
      <p:font typeface="Open Sans SemiBold"/>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855FE2-4F83-4D1E-A262-CF360582D9BA}">
  <a:tblStyle styleId="{9A855FE2-4F83-4D1E-A262-CF360582D9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penSansSemiBold-regular.fntdata"/><Relationship Id="rId25" Type="http://schemas.openxmlformats.org/officeDocument/2006/relationships/font" Target="fonts/Lato-boldItalic.fntdata"/><Relationship Id="rId28" Type="http://schemas.openxmlformats.org/officeDocument/2006/relationships/font" Target="fonts/OpenSansSemiBold-italic.fntdata"/><Relationship Id="rId27" Type="http://schemas.openxmlformats.org/officeDocument/2006/relationships/font" Target="fonts/OpenSans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Semi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5.xml"/><Relationship Id="rId33" Type="http://schemas.openxmlformats.org/officeDocument/2006/relationships/font" Target="fonts/OpenSans-boldItalic.fntdata"/><Relationship Id="rId10" Type="http://schemas.openxmlformats.org/officeDocument/2006/relationships/slide" Target="slides/slide4.xml"/><Relationship Id="rId32"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a87699d4a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a87699d4a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a28d8825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a28d8825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bffa24c2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bffa24c2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a87699d4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a87699d4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Για την ταξινόμηση των φωνοκαρδιογραφημάτων σε φυσιολογικά ή σε μη φυσιολογικά που χρήζουν περαιτέρω έλεγχο από εξειδικευμένο προσωπικό χρησιμοποιήθηκαν πολλοί διαφορετικοί τρόποι επεξεργασίας τους με χρήση μεθόδων </a:t>
            </a:r>
            <a:endParaRPr/>
          </a:p>
          <a:p>
            <a:pPr indent="0" lvl="0" marL="0" rtl="0" algn="l">
              <a:spcBef>
                <a:spcPts val="0"/>
              </a:spcBef>
              <a:spcAft>
                <a:spcPts val="0"/>
              </a:spcAft>
              <a:buNone/>
            </a:pPr>
            <a:r>
              <a:rPr lang="el"/>
              <a:t>αναγνώρισης προτύπων. Για την εξαγωγή χαρακτηριστικών χρησιμοποιήθηκαν διάφοροι τρόποι όπως ανάλυση στον χρόνο, </a:t>
            </a:r>
            <a:endParaRPr/>
          </a:p>
          <a:p>
            <a:pPr indent="0" lvl="0" marL="0" rtl="0" algn="l">
              <a:spcBef>
                <a:spcPts val="0"/>
              </a:spcBef>
              <a:spcAft>
                <a:spcPts val="0"/>
              </a:spcAft>
              <a:buNone/>
            </a:pPr>
            <a:r>
              <a:rPr lang="el"/>
              <a:t>συγκεκριμένων τμημάτων του ηχητικού σήματος κυρίως στο S1, S2 και στη συχνότητα με μετασχηματισμό Fourier στο χρονικό </a:t>
            </a:r>
            <a:endParaRPr/>
          </a:p>
          <a:p>
            <a:pPr indent="0" lvl="0" marL="0" rtl="0" algn="l">
              <a:spcBef>
                <a:spcPts val="0"/>
              </a:spcBef>
              <a:spcAft>
                <a:spcPts val="0"/>
              </a:spcAft>
              <a:buNone/>
            </a:pPr>
            <a:r>
              <a:rPr lang="el"/>
              <a:t>διάστημα της συστολής και της διαστολής της καρδίας, οι συντελεστές Mel και στατιστικά χαρακτηριστικά τους(μέση τιμή, συμμεταβλητότητα).</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bffa24c21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bffa24c21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c08598d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c08598d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Όπως είχε αναφερθεί ένας καρδιακός κύκλος στο φωνοκαρδιογράφημα αποτελείται από 4 τμήματα τα S1, συστολή, S2, διαστολή. Χρησιμοποιώντας τον αλγόριθμο του Springer ο οποίος αναγνωρίζει την αρχή κάθε μιας από τις 4 καταστάσεις ενός κύκλου του φωνοκαρδιογραφήματος (S1, συστολή, S2, διαστολή)  όλου του ηχητικού αρχείου κάθε δείγματος απομονώσαμε </a:t>
            </a:r>
            <a:endParaRPr/>
          </a:p>
          <a:p>
            <a:pPr indent="0" lvl="0" marL="0" rtl="0" algn="l">
              <a:spcBef>
                <a:spcPts val="0"/>
              </a:spcBef>
              <a:spcAft>
                <a:spcPts val="0"/>
              </a:spcAft>
              <a:buNone/>
            </a:pPr>
            <a:r>
              <a:rPr lang="el"/>
              <a:t>το πρώτο S1 που εμφανίζεται. Στη συνέχεια προσθέσαμε 3 δευτερόλεπτα σε αυτό ώστε να πάρουμε το συνολική ηχητική πληροφορία που θα επεξεργαστούμε.</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a87699d4a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a87699d4a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Το σύνολο δεδομένων που χρησιμοποιήσαμε είναι το cinc το οποίο αποτελείται από 3240 εγγραφές καρδιακών ήχων. Το σύνολο αυτό χρησιμοποιήθηκε στον διαγωνισμό της physionet και αποτελείται από φωνοκαρδιογραφήματα διάρκειας από 5 έως και άνω των 120 sec. Tα δείγματα έχουν συλλεχθεί από 9 διαφορετικές περιοχές του σώματος και χαρακτηρίζονται είτε ως normal είτε ως abnormal.Το 75% των δεδομένων χρησιμοποιείται για εκπαίδευση του νευρωνικού και το υπόλοιπο χρησιμοποιείται για την επικύρωση του μοντέλου μας και την αξιολόγηση της απόδοσης του.</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a87699d4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a87699d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Το βασικό χαρακτηριστικό που </a:t>
            </a:r>
            <a:r>
              <a:rPr lang="el"/>
              <a:t>εξήλθε</a:t>
            </a:r>
            <a:r>
              <a:rPr lang="el"/>
              <a:t> για εκπαίδευση του νευρωνικού δικτύου ήταν οι συντελεστές Mel του ηχητικού σήματος. Επιλέχθηκαν διότι λόγω της κλίμακας Mel που είναι λογαριθμική προσομοιάζουν καλύτερα τον ανθρώπινο αυτί που η ένταση που ακούει δεν είναι γραμμική και οι τελικές τιμές που παίρνουμε περιέχουν σημαντική πληροφορία του ηχητικού σήματος προς ανάλυση. Έχουμε 13 mfcc όπου οι 12 αναπαριστούν την περισσότερη πληροφορία της φασματικής περιβάλλουσας και ο 13ος αναπαριστά τη συνολική ενέργεια . Δεν χρησιμοποιούνται περισσότεροι διότι πάνω από αυτό τον αριθμό μετά τον μετασχηματισμό συνημιτόνων οι συντελεστές παρουσιάζουν ταχείες μεταβολές που υποβαθμίζουν την εκπαίδευση του μοντέλου. Εφαρμόστηκαν επικαλυπτόμενα παράθυρα των 20ms κάθε 10ms και σε αυτό το μικρό διάστημα ήχου υπολογίστηκαν οι συντελεστές Mel.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a87699d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a87699d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Λοιπόν εγώ θα σας δείξω την αρχιτεκτονική του νευρικού δικτύου που φτιάξαμε.</a:t>
            </a:r>
            <a:endParaRPr/>
          </a:p>
          <a:p>
            <a:pPr indent="0" lvl="0" marL="0" rtl="0" algn="l">
              <a:spcBef>
                <a:spcPts val="0"/>
              </a:spcBef>
              <a:spcAft>
                <a:spcPts val="0"/>
              </a:spcAft>
              <a:buNone/>
            </a:pPr>
            <a:r>
              <a:rPr lang="el"/>
              <a:t>Η είσοδος στο νευρωνικό δίκτυο είναι ένας πίνακας, 13x300 όπου κάθε τετραγωνάκι </a:t>
            </a:r>
            <a:r>
              <a:rPr lang="el"/>
              <a:t>αντιπροσωπεύει</a:t>
            </a:r>
            <a:r>
              <a:rPr lang="el"/>
              <a:t> την τιμή ενός συντελεστή MFCC σε χρονικό παράθυρο 10ms και όσο πιο σκούρο τόσο πιο μεγάλη η τιμή του συντελεστή.</a:t>
            </a:r>
            <a:endParaRPr/>
          </a:p>
          <a:p>
            <a:pPr indent="0" lvl="0" marL="0" rtl="0" algn="l">
              <a:spcBef>
                <a:spcPts val="0"/>
              </a:spcBef>
              <a:spcAft>
                <a:spcPts val="0"/>
              </a:spcAft>
              <a:buNone/>
            </a:pPr>
            <a:r>
              <a:t/>
            </a:r>
            <a:endParaRPr/>
          </a:p>
          <a:p>
            <a:pPr indent="0" lvl="0" marL="0" rtl="0" algn="l">
              <a:spcBef>
                <a:spcPts val="0"/>
              </a:spcBef>
              <a:spcAft>
                <a:spcPts val="0"/>
              </a:spcAft>
              <a:buNone/>
            </a:pPr>
            <a:r>
              <a:rPr lang="el"/>
              <a:t>Στη συνέχεια τα δεδομένα περνάνε από 2 συνελικτικά στρώματα καθώς έχουν την δυνατότητα να εντοπίζουν και να </a:t>
            </a:r>
            <a:r>
              <a:rPr lang="el"/>
              <a:t>ξεχωρίζουν</a:t>
            </a:r>
            <a:r>
              <a:rPr lang="el"/>
              <a:t> μοτίβα.</a:t>
            </a:r>
            <a:endParaRPr/>
          </a:p>
          <a:p>
            <a:pPr indent="0" lvl="0" marL="0" rtl="0" algn="l">
              <a:spcBef>
                <a:spcPts val="0"/>
              </a:spcBef>
              <a:spcAft>
                <a:spcPts val="0"/>
              </a:spcAft>
              <a:buNone/>
            </a:pPr>
            <a:r>
              <a:rPr lang="el"/>
              <a:t>Μετά από κάθε συνελικτικό στρώμα βάζουμε ένα MaxPooling στρώμα, το οποίο μειώνει σε μεγάλο βαθμό τις παραμέτρους στο δίκτυο άρα και το υπολογιστικό φόρτο. </a:t>
            </a:r>
            <a:endParaRPr/>
          </a:p>
          <a:p>
            <a:pPr indent="0" lvl="0" marL="0" rtl="0" algn="l">
              <a:spcBef>
                <a:spcPts val="0"/>
              </a:spcBef>
              <a:spcAft>
                <a:spcPts val="0"/>
              </a:spcAft>
              <a:buNone/>
            </a:pPr>
            <a:r>
              <a:t/>
            </a:r>
            <a:endParaRPr/>
          </a:p>
          <a:p>
            <a:pPr indent="0" lvl="0" marL="0" rtl="0" algn="l">
              <a:spcBef>
                <a:spcPts val="0"/>
              </a:spcBef>
              <a:spcAft>
                <a:spcPts val="0"/>
              </a:spcAft>
              <a:buNone/>
            </a:pPr>
            <a:r>
              <a:rPr lang="el"/>
              <a:t>Στο επόμενο στρώμα(flatten), τα δεδομένα ‘ισοπεδώνονται’ σε μονοδιάστατο πίνακα για να περάσουν εν τέλει στα 2 τελευταία πλήρως-συνδεδεμένα στρώματα για να λάβουμε στην έξοδο το τελικό αποτέλεσμα. </a:t>
            </a:r>
            <a:endParaRPr/>
          </a:p>
          <a:p>
            <a:pPr indent="0" lvl="0" marL="0" rtl="0" algn="l">
              <a:spcBef>
                <a:spcPts val="0"/>
              </a:spcBef>
              <a:spcAft>
                <a:spcPts val="0"/>
              </a:spcAft>
              <a:buNone/>
            </a:pPr>
            <a:r>
              <a:t/>
            </a:r>
            <a:endParaRPr/>
          </a:p>
          <a:p>
            <a:pPr indent="0" lvl="0" marL="0" rtl="0" algn="l">
              <a:spcBef>
                <a:spcPts val="0"/>
              </a:spcBef>
              <a:spcAft>
                <a:spcPts val="0"/>
              </a:spcAft>
              <a:buNone/>
            </a:pPr>
            <a:r>
              <a:rPr lang="el"/>
              <a:t>Σε όλα τα στρώματα πλην του τελευταίου </a:t>
            </a:r>
            <a:r>
              <a:rPr lang="el"/>
              <a:t>χρησιμοποιείται</a:t>
            </a:r>
            <a:r>
              <a:rPr lang="el"/>
              <a:t> ως συνάρτηση ενεργοποίησης η tanh αντί της relu και της sigmoid function που χρησιμοποιούνται σε πολλές περιπτώσεις, καθώς η tanh δεν κόβει αρνητικές τιμές.</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a87699d4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a87699d4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Η τελική τιμή της ακρίβειας </a:t>
            </a:r>
            <a:r>
              <a:rPr lang="el"/>
              <a:t>φτάνει</a:t>
            </a:r>
            <a:r>
              <a:rPr lang="el"/>
              <a:t> στο 86%. Ακόμα υπολογίστηκε η μετρική precision 77% ώστε να ξέρουμε πόσα από τα δείγματα κατατάχθηκαν εσφαλμένα στη κλάση normal, δηλαδή 23% των ασθενών που στην πραγματικότητα είχαν κάποιο καρδιακό πρόβλημα ο αλγόριθμος τους κατέταξε στην κλάση εκείνων που δεν έχουν καρδιακό </a:t>
            </a:r>
            <a:r>
              <a:rPr lang="el"/>
              <a:t>πρόβλημα.</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3"/>
          <p:cNvPicPr preferRelativeResize="0"/>
          <p:nvPr/>
        </p:nvPicPr>
        <p:blipFill>
          <a:blip r:embed="rId3">
            <a:alphaModFix amt="67000"/>
          </a:blip>
          <a:stretch>
            <a:fillRect/>
          </a:stretch>
        </p:blipFill>
        <p:spPr>
          <a:xfrm>
            <a:off x="0" y="0"/>
            <a:ext cx="9144003" cy="5567649"/>
          </a:xfrm>
          <a:prstGeom prst="rect">
            <a:avLst/>
          </a:prstGeom>
          <a:noFill/>
          <a:ln>
            <a:noFill/>
          </a:ln>
        </p:spPr>
      </p:pic>
      <p:sp>
        <p:nvSpPr>
          <p:cNvPr id="135" name="Google Shape;135;p13"/>
          <p:cNvSpPr txBox="1"/>
          <p:nvPr/>
        </p:nvSpPr>
        <p:spPr>
          <a:xfrm>
            <a:off x="5087700" y="4349650"/>
            <a:ext cx="405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2100">
                <a:solidFill>
                  <a:schemeClr val="lt1"/>
                </a:solidFill>
                <a:latin typeface="Open Sans SemiBold"/>
                <a:ea typeface="Open Sans SemiBold"/>
                <a:cs typeface="Open Sans SemiBold"/>
                <a:sym typeface="Open Sans SemiBold"/>
              </a:rPr>
              <a:t>Τεχνολογία Ήχου και Εικόνας</a:t>
            </a:r>
            <a:endParaRPr sz="2100">
              <a:solidFill>
                <a:schemeClr val="lt1"/>
              </a:solidFill>
              <a:latin typeface="Open Sans SemiBold"/>
              <a:ea typeface="Open Sans SemiBold"/>
              <a:cs typeface="Open Sans SemiBold"/>
              <a:sym typeface="Open Sans SemiBold"/>
            </a:endParaRPr>
          </a:p>
          <a:p>
            <a:pPr indent="0" lvl="0" marL="0" rtl="0" algn="r">
              <a:spcBef>
                <a:spcPts val="0"/>
              </a:spcBef>
              <a:spcAft>
                <a:spcPts val="0"/>
              </a:spcAft>
              <a:buNone/>
            </a:pPr>
            <a:r>
              <a:rPr lang="el" sz="2100">
                <a:solidFill>
                  <a:schemeClr val="lt1"/>
                </a:solidFill>
                <a:latin typeface="Open Sans SemiBold"/>
                <a:ea typeface="Open Sans SemiBold"/>
                <a:cs typeface="Open Sans SemiBold"/>
                <a:sym typeface="Open Sans SemiBold"/>
              </a:rPr>
              <a:t>2021-2022</a:t>
            </a:r>
            <a:endParaRPr sz="2100">
              <a:solidFill>
                <a:schemeClr val="lt1"/>
              </a:solidFill>
              <a:latin typeface="Open Sans SemiBold"/>
              <a:ea typeface="Open Sans SemiBold"/>
              <a:cs typeface="Open Sans SemiBold"/>
              <a:sym typeface="Open Sans SemiBold"/>
            </a:endParaRPr>
          </a:p>
        </p:txBody>
      </p:sp>
      <p:sp>
        <p:nvSpPr>
          <p:cNvPr id="136" name="Google Shape;136;p13"/>
          <p:cNvSpPr txBox="1"/>
          <p:nvPr/>
        </p:nvSpPr>
        <p:spPr>
          <a:xfrm>
            <a:off x="97575" y="4014450"/>
            <a:ext cx="316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solidFill>
                  <a:schemeClr val="lt1"/>
                </a:solidFill>
                <a:latin typeface="Open Sans"/>
                <a:ea typeface="Open Sans"/>
                <a:cs typeface="Open Sans"/>
                <a:sym typeface="Open Sans"/>
              </a:rPr>
              <a:t>Μουστάκας Γεώργιος              9365</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l">
                <a:solidFill>
                  <a:schemeClr val="lt1"/>
                </a:solidFill>
                <a:latin typeface="Open Sans"/>
                <a:ea typeface="Open Sans"/>
                <a:cs typeface="Open Sans"/>
                <a:sym typeface="Open Sans"/>
              </a:rPr>
              <a:t>Σαρρής Αναστάσιος Λουκάς   9451</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l">
                <a:solidFill>
                  <a:schemeClr val="lt1"/>
                </a:solidFill>
                <a:latin typeface="Open Sans"/>
                <a:ea typeface="Open Sans"/>
                <a:cs typeface="Open Sans"/>
                <a:sym typeface="Open Sans"/>
              </a:rPr>
              <a:t>Στεφανίδης Ιωάννης                9587</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l">
                <a:solidFill>
                  <a:schemeClr val="lt1"/>
                </a:solidFill>
                <a:latin typeface="Open Sans"/>
                <a:ea typeface="Open Sans"/>
                <a:cs typeface="Open Sans"/>
                <a:sym typeface="Open Sans"/>
              </a:rPr>
              <a:t>Σφυράκης Εμμανουήλ             9507</a:t>
            </a:r>
            <a:endParaRPr>
              <a:solidFill>
                <a:schemeClr val="lt1"/>
              </a:solidFill>
              <a:latin typeface="Open Sans"/>
              <a:ea typeface="Open Sans"/>
              <a:cs typeface="Open Sans"/>
              <a:sym typeface="Open Sans"/>
            </a:endParaRPr>
          </a:p>
        </p:txBody>
      </p:sp>
      <p:sp>
        <p:nvSpPr>
          <p:cNvPr id="137" name="Google Shape;137;p13"/>
          <p:cNvSpPr txBox="1"/>
          <p:nvPr/>
        </p:nvSpPr>
        <p:spPr>
          <a:xfrm>
            <a:off x="97575" y="225775"/>
            <a:ext cx="6279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2600">
                <a:solidFill>
                  <a:srgbClr val="FFFFFF"/>
                </a:solidFill>
                <a:latin typeface="Open Sans"/>
                <a:ea typeface="Open Sans"/>
                <a:cs typeface="Open Sans"/>
                <a:sym typeface="Open Sans"/>
              </a:rPr>
              <a:t>Κατηγοριοποίηση</a:t>
            </a:r>
            <a:r>
              <a:rPr lang="el" sz="1900">
                <a:solidFill>
                  <a:srgbClr val="FFFFFF"/>
                </a:solidFill>
                <a:latin typeface="Open Sans"/>
                <a:ea typeface="Open Sans"/>
                <a:cs typeface="Open Sans"/>
                <a:sym typeface="Open Sans"/>
              </a:rPr>
              <a:t> </a:t>
            </a:r>
            <a:r>
              <a:rPr lang="el" sz="2600">
                <a:solidFill>
                  <a:srgbClr val="FFFFFF"/>
                </a:solidFill>
                <a:latin typeface="Open Sans"/>
                <a:ea typeface="Open Sans"/>
                <a:cs typeface="Open Sans"/>
                <a:sym typeface="Open Sans"/>
              </a:rPr>
              <a:t> </a:t>
            </a:r>
            <a:endParaRPr sz="2600">
              <a:solidFill>
                <a:srgbClr val="FFFFFF"/>
              </a:solidFill>
              <a:latin typeface="Open Sans"/>
              <a:ea typeface="Open Sans"/>
              <a:cs typeface="Open Sans"/>
              <a:sym typeface="Open Sans"/>
            </a:endParaRPr>
          </a:p>
          <a:p>
            <a:pPr indent="0" lvl="0" marL="0" rtl="0" algn="l">
              <a:spcBef>
                <a:spcPts val="0"/>
              </a:spcBef>
              <a:spcAft>
                <a:spcPts val="0"/>
              </a:spcAft>
              <a:buNone/>
            </a:pPr>
            <a:r>
              <a:rPr lang="el" sz="2600">
                <a:solidFill>
                  <a:srgbClr val="FFFFFF"/>
                </a:solidFill>
                <a:latin typeface="Open Sans"/>
                <a:ea typeface="Open Sans"/>
                <a:cs typeface="Open Sans"/>
                <a:sym typeface="Open Sans"/>
              </a:rPr>
              <a:t>Καρδιακών Ήχων</a:t>
            </a:r>
            <a:endParaRPr sz="260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Βελτιώσεις</a:t>
            </a:r>
            <a:endParaRPr>
              <a:latin typeface="Open Sans"/>
              <a:ea typeface="Open Sans"/>
              <a:cs typeface="Open Sans"/>
              <a:sym typeface="Open Sans"/>
            </a:endParaRPr>
          </a:p>
        </p:txBody>
      </p:sp>
      <p:sp>
        <p:nvSpPr>
          <p:cNvPr id="215" name="Google Shape;215;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Font typeface="Open Sans"/>
              <a:buChar char="●"/>
            </a:pPr>
            <a:r>
              <a:rPr lang="el">
                <a:latin typeface="Open Sans"/>
                <a:ea typeface="Open Sans"/>
                <a:cs typeface="Open Sans"/>
                <a:sym typeface="Open Sans"/>
              </a:rPr>
              <a:t>Αύξηση συνόλου δεδομένων για εκπαίδευση</a:t>
            </a:r>
            <a:endParaRPr>
              <a:latin typeface="Open Sans"/>
              <a:ea typeface="Open Sans"/>
              <a:cs typeface="Open Sans"/>
              <a:sym typeface="Open Sans"/>
            </a:endParaRPr>
          </a:p>
          <a:p>
            <a:pPr indent="-311150" lvl="0" marL="457200" rtl="0" algn="l">
              <a:lnSpc>
                <a:spcPct val="200000"/>
              </a:lnSpc>
              <a:spcBef>
                <a:spcPts val="0"/>
              </a:spcBef>
              <a:spcAft>
                <a:spcPts val="0"/>
              </a:spcAft>
              <a:buSzPts val="1300"/>
              <a:buFont typeface="Open Sans"/>
              <a:buChar char="●"/>
            </a:pPr>
            <a:r>
              <a:rPr lang="el">
                <a:latin typeface="Open Sans"/>
                <a:ea typeface="Open Sans"/>
                <a:cs typeface="Open Sans"/>
                <a:sym typeface="Open Sans"/>
              </a:rPr>
              <a:t>Χρήση διαφορετικής αρχιτεκτονικής (SVM, fuzzy logic, genetic algorithm)</a:t>
            </a:r>
            <a:endParaRPr>
              <a:latin typeface="Open Sans"/>
              <a:ea typeface="Open Sans"/>
              <a:cs typeface="Open Sans"/>
              <a:sym typeface="Open Sans"/>
            </a:endParaRPr>
          </a:p>
          <a:p>
            <a:pPr indent="-311150" lvl="0" marL="457200" rtl="0" algn="l">
              <a:lnSpc>
                <a:spcPct val="200000"/>
              </a:lnSpc>
              <a:spcBef>
                <a:spcPts val="0"/>
              </a:spcBef>
              <a:spcAft>
                <a:spcPts val="0"/>
              </a:spcAft>
              <a:buSzPts val="1300"/>
              <a:buFont typeface="Open Sans"/>
              <a:buChar char="●"/>
            </a:pPr>
            <a:r>
              <a:rPr lang="el">
                <a:latin typeface="Open Sans"/>
                <a:ea typeface="Open Sans"/>
                <a:cs typeface="Open Sans"/>
                <a:sym typeface="Open Sans"/>
              </a:rPr>
              <a:t>Περαιτέρω δοκιμές υπερ-παραμέτρων</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000"/>
                                        <p:tgtEl>
                                          <p:spTgt spid="21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000"/>
                                        <p:tgtEl>
                                          <p:spTgt spid="215">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000"/>
                                        <p:tgtEl>
                                          <p:spTgt spid="2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Ευχαριστούμε για τον χρόνο σας</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Η εργασία μας</a:t>
            </a:r>
            <a:endParaRPr>
              <a:latin typeface="Open Sans"/>
              <a:ea typeface="Open Sans"/>
              <a:cs typeface="Open Sans"/>
              <a:sym typeface="Open Sans"/>
            </a:endParaRPr>
          </a:p>
        </p:txBody>
      </p:sp>
      <p:sp>
        <p:nvSpPr>
          <p:cNvPr id="143" name="Google Shape;143;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Font typeface="Open Sans"/>
              <a:buChar char="●"/>
            </a:pPr>
            <a:r>
              <a:rPr lang="el">
                <a:latin typeface="Open Sans"/>
                <a:ea typeface="Open Sans"/>
                <a:cs typeface="Open Sans"/>
                <a:sym typeface="Open Sans"/>
              </a:rPr>
              <a:t>Εξαγωγή χαρακτηριστικών </a:t>
            </a:r>
            <a:r>
              <a:rPr lang="el">
                <a:latin typeface="Open Sans"/>
                <a:ea typeface="Open Sans"/>
                <a:cs typeface="Open Sans"/>
                <a:sym typeface="Open Sans"/>
              </a:rPr>
              <a:t>καρδιακών ήχων</a:t>
            </a:r>
            <a:endParaRPr>
              <a:latin typeface="Open Sans"/>
              <a:ea typeface="Open Sans"/>
              <a:cs typeface="Open Sans"/>
              <a:sym typeface="Open Sans"/>
            </a:endParaRPr>
          </a:p>
          <a:p>
            <a:pPr indent="-311150" lvl="0" marL="457200" rtl="0" algn="l">
              <a:lnSpc>
                <a:spcPct val="100000"/>
              </a:lnSpc>
              <a:spcBef>
                <a:spcPts val="2000"/>
              </a:spcBef>
              <a:spcAft>
                <a:spcPts val="0"/>
              </a:spcAft>
              <a:buSzPts val="1300"/>
              <a:buFont typeface="Open Sans"/>
              <a:buChar char="●"/>
            </a:pPr>
            <a:r>
              <a:rPr lang="el">
                <a:latin typeface="Open Sans"/>
                <a:ea typeface="Open Sans"/>
                <a:cs typeface="Open Sans"/>
                <a:sym typeface="Open Sans"/>
              </a:rPr>
              <a:t>Κατηγοριοποίησή τους σε φυσιολογικούς και μη φυσιολογικούς μέσω </a:t>
            </a:r>
            <a:r>
              <a:rPr lang="el">
                <a:latin typeface="Open Sans"/>
                <a:ea typeface="Open Sans"/>
                <a:cs typeface="Open Sans"/>
                <a:sym typeface="Open Sans"/>
              </a:rPr>
              <a:t>βαθιάς</a:t>
            </a:r>
            <a:r>
              <a:rPr lang="el">
                <a:latin typeface="Open Sans"/>
                <a:ea typeface="Open Sans"/>
                <a:cs typeface="Open Sans"/>
                <a:sym typeface="Open Sans"/>
              </a:rPr>
              <a:t> μάθησης</a:t>
            </a:r>
            <a:endParaRPr>
              <a:latin typeface="Open Sans"/>
              <a:ea typeface="Open Sans"/>
              <a:cs typeface="Open Sans"/>
              <a:sym typeface="Open Sans"/>
            </a:endParaRPr>
          </a:p>
          <a:p>
            <a:pPr indent="-311150" lvl="0" marL="457200" rtl="0" algn="l">
              <a:lnSpc>
                <a:spcPct val="100000"/>
              </a:lnSpc>
              <a:spcBef>
                <a:spcPts val="2000"/>
              </a:spcBef>
              <a:spcAft>
                <a:spcPts val="2000"/>
              </a:spcAft>
              <a:buSzPts val="1300"/>
              <a:buFont typeface="Open Sans"/>
              <a:buChar char="●"/>
            </a:pPr>
            <a:r>
              <a:rPr lang="el">
                <a:latin typeface="Open Sans"/>
                <a:ea typeface="Open Sans"/>
                <a:cs typeface="Open Sans"/>
                <a:sym typeface="Open Sans"/>
              </a:rPr>
              <a:t>Στόχος ο εύκολος τακτικός έλεγχος και η έγκαιρη πρόληψη ανεπιθύμητου προβλήματος</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1000"/>
                                        <p:tgtEl>
                                          <p:spTgt spid="14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1000"/>
                                        <p:tgtEl>
                                          <p:spTgt spid="143">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animEffect filter="fade" transition="in">
                                      <p:cBhvr>
                                        <p:cTn dur="1000"/>
                                        <p:tgtEl>
                                          <p:spTgt spid="1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59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Άλλες απόπειρες</a:t>
            </a:r>
            <a:endParaRPr>
              <a:latin typeface="Open Sans"/>
              <a:ea typeface="Open Sans"/>
              <a:cs typeface="Open Sans"/>
              <a:sym typeface="Open Sans"/>
            </a:endParaRPr>
          </a:p>
        </p:txBody>
      </p:sp>
      <p:sp>
        <p:nvSpPr>
          <p:cNvPr id="149" name="Google Shape;149;p15"/>
          <p:cNvSpPr txBox="1"/>
          <p:nvPr>
            <p:ph idx="1" type="body"/>
          </p:nvPr>
        </p:nvSpPr>
        <p:spPr>
          <a:xfrm>
            <a:off x="1011275" y="1525475"/>
            <a:ext cx="3433500" cy="29112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Font typeface="Open Sans"/>
              <a:buChar char="●"/>
            </a:pPr>
            <a:r>
              <a:rPr lang="el">
                <a:latin typeface="Open Sans"/>
                <a:ea typeface="Open Sans"/>
                <a:cs typeface="Open Sans"/>
                <a:sym typeface="Open Sans"/>
              </a:rPr>
              <a:t>Support Vector Machines (SVM)</a:t>
            </a:r>
            <a:endParaRPr>
              <a:latin typeface="Open Sans"/>
              <a:ea typeface="Open Sans"/>
              <a:cs typeface="Open Sans"/>
              <a:sym typeface="Open Sans"/>
            </a:endParaRPr>
          </a:p>
          <a:p>
            <a:pPr indent="-311150" lvl="0" marL="457200" rtl="0" algn="l">
              <a:lnSpc>
                <a:spcPct val="200000"/>
              </a:lnSpc>
              <a:spcBef>
                <a:spcPts val="0"/>
              </a:spcBef>
              <a:spcAft>
                <a:spcPts val="0"/>
              </a:spcAft>
              <a:buSzPts val="1300"/>
              <a:buFont typeface="Open Sans"/>
              <a:buChar char="●"/>
            </a:pPr>
            <a:r>
              <a:rPr lang="el">
                <a:latin typeface="Open Sans"/>
                <a:ea typeface="Open Sans"/>
                <a:cs typeface="Open Sans"/>
                <a:sym typeface="Open Sans"/>
              </a:rPr>
              <a:t>Νευρωνικά Δίκτυα</a:t>
            </a:r>
            <a:endParaRPr>
              <a:latin typeface="Open Sans"/>
              <a:ea typeface="Open Sans"/>
              <a:cs typeface="Open Sans"/>
              <a:sym typeface="Open Sans"/>
            </a:endParaRPr>
          </a:p>
          <a:p>
            <a:pPr indent="-311150" lvl="0" marL="457200" rtl="0" algn="l">
              <a:lnSpc>
                <a:spcPct val="200000"/>
              </a:lnSpc>
              <a:spcBef>
                <a:spcPts val="0"/>
              </a:spcBef>
              <a:spcAft>
                <a:spcPts val="0"/>
              </a:spcAft>
              <a:buSzPts val="1300"/>
              <a:buFont typeface="Open Sans"/>
              <a:buChar char="●"/>
            </a:pPr>
            <a:r>
              <a:rPr lang="el">
                <a:latin typeface="Open Sans"/>
                <a:ea typeface="Open Sans"/>
                <a:cs typeface="Open Sans"/>
                <a:sym typeface="Open Sans"/>
              </a:rPr>
              <a:t>Μετασχηματισμός Κυματιδίων </a:t>
            </a:r>
            <a:endParaRPr>
              <a:latin typeface="Open Sans"/>
              <a:ea typeface="Open Sans"/>
              <a:cs typeface="Open Sans"/>
              <a:sym typeface="Open Sans"/>
            </a:endParaRPr>
          </a:p>
          <a:p>
            <a:pPr indent="-311150" lvl="0" marL="457200" rtl="0" algn="l">
              <a:lnSpc>
                <a:spcPct val="200000"/>
              </a:lnSpc>
              <a:spcBef>
                <a:spcPts val="0"/>
              </a:spcBef>
              <a:spcAft>
                <a:spcPts val="0"/>
              </a:spcAft>
              <a:buSzPts val="1300"/>
              <a:buFont typeface="Open Sans"/>
              <a:buChar char="●"/>
            </a:pPr>
            <a:r>
              <a:rPr lang="el">
                <a:latin typeface="Open Sans"/>
                <a:ea typeface="Open Sans"/>
                <a:cs typeface="Open Sans"/>
                <a:sym typeface="Open Sans"/>
              </a:rPr>
              <a:t>Random Forest</a:t>
            </a:r>
            <a:endParaRPr>
              <a:latin typeface="Open Sans"/>
              <a:ea typeface="Open Sans"/>
              <a:cs typeface="Open Sans"/>
              <a:sym typeface="Open Sans"/>
            </a:endParaRPr>
          </a:p>
        </p:txBody>
      </p:sp>
      <p:graphicFrame>
        <p:nvGraphicFramePr>
          <p:cNvPr id="150" name="Google Shape;150;p15"/>
          <p:cNvGraphicFramePr/>
          <p:nvPr/>
        </p:nvGraphicFramePr>
        <p:xfrm>
          <a:off x="4360575" y="990155"/>
          <a:ext cx="3000000" cy="3000000"/>
        </p:xfrm>
        <a:graphic>
          <a:graphicData uri="http://schemas.openxmlformats.org/drawingml/2006/table">
            <a:tbl>
              <a:tblPr>
                <a:noFill/>
                <a:tableStyleId>{9A855FE2-4F83-4D1E-A262-CF360582D9BA}</a:tableStyleId>
              </a:tblPr>
              <a:tblGrid>
                <a:gridCol w="1355050"/>
                <a:gridCol w="2235050"/>
                <a:gridCol w="871200"/>
              </a:tblGrid>
              <a:tr h="579100">
                <a:tc>
                  <a:txBody>
                    <a:bodyPr/>
                    <a:lstStyle/>
                    <a:p>
                      <a:pPr indent="0" lvl="0" marL="0" rtl="0" algn="ctr">
                        <a:spcBef>
                          <a:spcPts val="0"/>
                        </a:spcBef>
                        <a:spcAft>
                          <a:spcPts val="0"/>
                        </a:spcAft>
                        <a:buNone/>
                      </a:pPr>
                      <a:r>
                        <a:rPr b="1" lang="el" sz="1300">
                          <a:solidFill>
                            <a:schemeClr val="dk2"/>
                          </a:solidFill>
                        </a:rPr>
                        <a:t>Συμμετέχοντες</a:t>
                      </a:r>
                      <a:endParaRPr b="1" sz="1300">
                        <a:solidFill>
                          <a:schemeClr val="dk2"/>
                        </a:solidFill>
                      </a:endParaRPr>
                    </a:p>
                  </a:txBody>
                  <a:tcPr marT="91425" marB="91425" marR="91425" marL="91425"/>
                </a:tc>
                <a:tc>
                  <a:txBody>
                    <a:bodyPr/>
                    <a:lstStyle/>
                    <a:p>
                      <a:pPr indent="0" lvl="0" marL="0" rtl="0" algn="ctr">
                        <a:spcBef>
                          <a:spcPts val="0"/>
                        </a:spcBef>
                        <a:spcAft>
                          <a:spcPts val="0"/>
                        </a:spcAft>
                        <a:buNone/>
                      </a:pPr>
                      <a:r>
                        <a:rPr b="1" lang="el" sz="1300">
                          <a:solidFill>
                            <a:schemeClr val="dk2"/>
                          </a:solidFill>
                        </a:rPr>
                        <a:t>Μέθοδος</a:t>
                      </a:r>
                      <a:endParaRPr b="1" sz="1300">
                        <a:solidFill>
                          <a:schemeClr val="dk2"/>
                        </a:solidFill>
                      </a:endParaRPr>
                    </a:p>
                  </a:txBody>
                  <a:tcPr marT="91425" marB="91425" marR="91425" marL="91425"/>
                </a:tc>
                <a:tc>
                  <a:txBody>
                    <a:bodyPr/>
                    <a:lstStyle/>
                    <a:p>
                      <a:pPr indent="0" lvl="0" marL="0" rtl="0" algn="ctr">
                        <a:spcBef>
                          <a:spcPts val="0"/>
                        </a:spcBef>
                        <a:spcAft>
                          <a:spcPts val="0"/>
                        </a:spcAft>
                        <a:buNone/>
                      </a:pPr>
                      <a:r>
                        <a:rPr b="1" lang="el" sz="1300">
                          <a:solidFill>
                            <a:schemeClr val="dk2"/>
                          </a:solidFill>
                        </a:rPr>
                        <a:t>Ακρίβεια</a:t>
                      </a:r>
                      <a:endParaRPr b="1" sz="1300">
                        <a:solidFill>
                          <a:schemeClr val="dk2"/>
                        </a:solidFill>
                      </a:endParaRPr>
                    </a:p>
                  </a:txBody>
                  <a:tcPr marT="91425" marB="91425" marR="91425" marL="91425"/>
                </a:tc>
              </a:tr>
              <a:tr h="380975">
                <a:tc>
                  <a:txBody>
                    <a:bodyPr/>
                    <a:lstStyle/>
                    <a:p>
                      <a:pPr indent="0" lvl="0" marL="0" rtl="0" algn="l">
                        <a:spcBef>
                          <a:spcPts val="0"/>
                        </a:spcBef>
                        <a:spcAft>
                          <a:spcPts val="0"/>
                        </a:spcAft>
                        <a:buNone/>
                      </a:pPr>
                      <a:r>
                        <a:rPr lang="el" sz="1300">
                          <a:solidFill>
                            <a:schemeClr val="dk2"/>
                          </a:solidFill>
                        </a:rPr>
                        <a:t>Potes</a:t>
                      </a:r>
                      <a:endParaRPr sz="1300">
                        <a:solidFill>
                          <a:schemeClr val="dk2"/>
                        </a:solidFill>
                      </a:endParaRPr>
                    </a:p>
                  </a:txBody>
                  <a:tcPr marT="91425" marB="91425" marR="91425" marL="91425" anchor="ctr"/>
                </a:tc>
                <a:tc>
                  <a:txBody>
                    <a:bodyPr/>
                    <a:lstStyle/>
                    <a:p>
                      <a:pPr indent="0" lvl="0" marL="0" rtl="0" algn="l">
                        <a:spcBef>
                          <a:spcPts val="0"/>
                        </a:spcBef>
                        <a:spcAft>
                          <a:spcPts val="0"/>
                        </a:spcAft>
                        <a:buNone/>
                      </a:pPr>
                      <a:r>
                        <a:rPr lang="el" sz="1300">
                          <a:solidFill>
                            <a:schemeClr val="dk2"/>
                          </a:solidFill>
                        </a:rPr>
                        <a:t>AdaBoost &amp; CNN</a:t>
                      </a:r>
                      <a:endParaRPr sz="13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l" sz="1300">
                          <a:solidFill>
                            <a:schemeClr val="dk2"/>
                          </a:solidFill>
                        </a:rPr>
                        <a:t>86.02%</a:t>
                      </a:r>
                      <a:endParaRPr sz="1300">
                        <a:solidFill>
                          <a:schemeClr val="dk2"/>
                        </a:solidFill>
                      </a:endParaRPr>
                    </a:p>
                  </a:txBody>
                  <a:tcPr marT="91425" marB="91425" marR="91425" marL="91425" anchor="ctr"/>
                </a:tc>
              </a:tr>
              <a:tr h="424250">
                <a:tc>
                  <a:txBody>
                    <a:bodyPr/>
                    <a:lstStyle/>
                    <a:p>
                      <a:pPr indent="0" lvl="0" marL="0" rtl="0" algn="l">
                        <a:spcBef>
                          <a:spcPts val="0"/>
                        </a:spcBef>
                        <a:spcAft>
                          <a:spcPts val="0"/>
                        </a:spcAft>
                        <a:buNone/>
                      </a:pPr>
                      <a:r>
                        <a:rPr lang="el" sz="1300">
                          <a:solidFill>
                            <a:schemeClr val="dk2"/>
                          </a:solidFill>
                        </a:rPr>
                        <a:t>Zabihi</a:t>
                      </a:r>
                      <a:endParaRPr sz="1300">
                        <a:solidFill>
                          <a:schemeClr val="dk2"/>
                        </a:solidFill>
                      </a:endParaRPr>
                    </a:p>
                  </a:txBody>
                  <a:tcPr marT="91425" marB="91425" marR="91425" marL="91425" anchor="ctr"/>
                </a:tc>
                <a:tc>
                  <a:txBody>
                    <a:bodyPr/>
                    <a:lstStyle/>
                    <a:p>
                      <a:pPr indent="0" lvl="0" marL="0" rtl="0" algn="l">
                        <a:spcBef>
                          <a:spcPts val="0"/>
                        </a:spcBef>
                        <a:spcAft>
                          <a:spcPts val="0"/>
                        </a:spcAft>
                        <a:buNone/>
                      </a:pPr>
                      <a:r>
                        <a:rPr lang="el" sz="1300">
                          <a:solidFill>
                            <a:schemeClr val="dk2"/>
                          </a:solidFill>
                        </a:rPr>
                        <a:t>Ensemble of SVMs</a:t>
                      </a:r>
                      <a:endParaRPr sz="13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l" sz="1300">
                          <a:solidFill>
                            <a:schemeClr val="dk2"/>
                          </a:solidFill>
                        </a:rPr>
                        <a:t>85.90%</a:t>
                      </a:r>
                      <a:endParaRPr sz="1300">
                        <a:solidFill>
                          <a:schemeClr val="dk2"/>
                        </a:solidFill>
                      </a:endParaRPr>
                    </a:p>
                  </a:txBody>
                  <a:tcPr marT="91425" marB="91425" marR="91425" marL="91425" anchor="ctr"/>
                </a:tc>
              </a:tr>
              <a:tr h="579100">
                <a:tc>
                  <a:txBody>
                    <a:bodyPr/>
                    <a:lstStyle/>
                    <a:p>
                      <a:pPr indent="0" lvl="0" marL="0" rtl="0" algn="l">
                        <a:spcBef>
                          <a:spcPts val="0"/>
                        </a:spcBef>
                        <a:spcAft>
                          <a:spcPts val="0"/>
                        </a:spcAft>
                        <a:buNone/>
                      </a:pPr>
                      <a:r>
                        <a:rPr lang="el" sz="1300">
                          <a:solidFill>
                            <a:schemeClr val="dk2"/>
                          </a:solidFill>
                        </a:rPr>
                        <a:t>Kay &amp; Agarwal</a:t>
                      </a:r>
                      <a:endParaRPr sz="1300">
                        <a:solidFill>
                          <a:schemeClr val="dk2"/>
                        </a:solidFill>
                      </a:endParaRPr>
                    </a:p>
                  </a:txBody>
                  <a:tcPr marT="91425" marB="91425" marR="91425" marL="91425" anchor="ctr"/>
                </a:tc>
                <a:tc>
                  <a:txBody>
                    <a:bodyPr/>
                    <a:lstStyle/>
                    <a:p>
                      <a:pPr indent="0" lvl="0" marL="0" rtl="0" algn="l">
                        <a:spcBef>
                          <a:spcPts val="0"/>
                        </a:spcBef>
                        <a:spcAft>
                          <a:spcPts val="0"/>
                        </a:spcAft>
                        <a:buNone/>
                      </a:pPr>
                      <a:r>
                        <a:rPr lang="el" sz="1300">
                          <a:solidFill>
                            <a:schemeClr val="dk2"/>
                          </a:solidFill>
                        </a:rPr>
                        <a:t>Regularized Neural Network</a:t>
                      </a:r>
                      <a:endParaRPr sz="13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l" sz="1300">
                          <a:solidFill>
                            <a:schemeClr val="dk2"/>
                          </a:solidFill>
                        </a:rPr>
                        <a:t>85.20%</a:t>
                      </a:r>
                      <a:endParaRPr sz="1300">
                        <a:solidFill>
                          <a:schemeClr val="dk2"/>
                        </a:solidFill>
                      </a:endParaRPr>
                    </a:p>
                  </a:txBody>
                  <a:tcPr marT="91425" marB="91425" marR="91425" marL="91425" anchor="ctr"/>
                </a:tc>
              </a:tr>
              <a:tr h="579100">
                <a:tc>
                  <a:txBody>
                    <a:bodyPr/>
                    <a:lstStyle/>
                    <a:p>
                      <a:pPr indent="0" lvl="0" marL="0" rtl="0" algn="l">
                        <a:spcBef>
                          <a:spcPts val="0"/>
                        </a:spcBef>
                        <a:spcAft>
                          <a:spcPts val="0"/>
                        </a:spcAft>
                        <a:buNone/>
                      </a:pPr>
                      <a:r>
                        <a:rPr lang="el" sz="1300">
                          <a:solidFill>
                            <a:schemeClr val="dk2"/>
                          </a:solidFill>
                        </a:rPr>
                        <a:t>Bobillo</a:t>
                      </a:r>
                      <a:endParaRPr sz="1300">
                        <a:solidFill>
                          <a:schemeClr val="dk2"/>
                        </a:solidFill>
                      </a:endParaRPr>
                    </a:p>
                  </a:txBody>
                  <a:tcPr marT="91425" marB="91425" marR="91425" marL="91425" anchor="ctr"/>
                </a:tc>
                <a:tc>
                  <a:txBody>
                    <a:bodyPr/>
                    <a:lstStyle/>
                    <a:p>
                      <a:pPr indent="0" lvl="0" marL="0" rtl="0" algn="l">
                        <a:spcBef>
                          <a:spcPts val="0"/>
                        </a:spcBef>
                        <a:spcAft>
                          <a:spcPts val="0"/>
                        </a:spcAft>
                        <a:buNone/>
                      </a:pPr>
                      <a:r>
                        <a:rPr lang="el" sz="1300">
                          <a:solidFill>
                            <a:schemeClr val="dk2"/>
                          </a:solidFill>
                        </a:rPr>
                        <a:t>MFCCs, Wavelets, KNN</a:t>
                      </a:r>
                      <a:endParaRPr sz="13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l" sz="1300">
                          <a:solidFill>
                            <a:schemeClr val="dk2"/>
                          </a:solidFill>
                        </a:rPr>
                        <a:t>84.54%</a:t>
                      </a:r>
                      <a:endParaRPr sz="1300">
                        <a:solidFill>
                          <a:schemeClr val="dk2"/>
                        </a:solidFill>
                      </a:endParaRPr>
                    </a:p>
                  </a:txBody>
                  <a:tcPr marT="91425" marB="91425" marR="91425" marL="91425" anchor="ctr"/>
                </a:tc>
              </a:tr>
              <a:tr h="579100">
                <a:tc>
                  <a:txBody>
                    <a:bodyPr/>
                    <a:lstStyle/>
                    <a:p>
                      <a:pPr indent="0" lvl="0" marL="0" rtl="0" algn="l">
                        <a:spcBef>
                          <a:spcPts val="0"/>
                        </a:spcBef>
                        <a:spcAft>
                          <a:spcPts val="0"/>
                        </a:spcAft>
                        <a:buNone/>
                      </a:pPr>
                      <a:r>
                        <a:rPr lang="el" sz="1300">
                          <a:solidFill>
                            <a:schemeClr val="dk2"/>
                          </a:solidFill>
                        </a:rPr>
                        <a:t>Homsi</a:t>
                      </a:r>
                      <a:endParaRPr sz="1300">
                        <a:solidFill>
                          <a:schemeClr val="dk2"/>
                        </a:solidFill>
                      </a:endParaRPr>
                    </a:p>
                  </a:txBody>
                  <a:tcPr marT="91425" marB="91425" marR="91425" marL="91425" anchor="ctr"/>
                </a:tc>
                <a:tc>
                  <a:txBody>
                    <a:bodyPr/>
                    <a:lstStyle/>
                    <a:p>
                      <a:pPr indent="0" lvl="0" marL="0" rtl="0" algn="l">
                        <a:spcBef>
                          <a:spcPts val="0"/>
                        </a:spcBef>
                        <a:spcAft>
                          <a:spcPts val="0"/>
                        </a:spcAft>
                        <a:buNone/>
                      </a:pPr>
                      <a:r>
                        <a:rPr lang="el" sz="1300">
                          <a:solidFill>
                            <a:schemeClr val="dk2"/>
                          </a:solidFill>
                        </a:rPr>
                        <a:t>Random Forest + LogitBoost</a:t>
                      </a:r>
                      <a:endParaRPr sz="13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l" sz="1300">
                          <a:solidFill>
                            <a:schemeClr val="dk2"/>
                          </a:solidFill>
                        </a:rPr>
                        <a:t>84.48%</a:t>
                      </a:r>
                      <a:endParaRPr sz="1300">
                        <a:solidFill>
                          <a:schemeClr val="dk2"/>
                        </a:solidFill>
                      </a:endParaRPr>
                    </a:p>
                  </a:txBody>
                  <a:tcPr marT="91425" marB="91425" marR="91425" marL="91425" anchor="ctr"/>
                </a:tc>
              </a:tr>
              <a:tr h="579100">
                <a:tc>
                  <a:txBody>
                    <a:bodyPr/>
                    <a:lstStyle/>
                    <a:p>
                      <a:pPr indent="0" lvl="0" marL="0" rtl="0" algn="l">
                        <a:spcBef>
                          <a:spcPts val="0"/>
                        </a:spcBef>
                        <a:spcAft>
                          <a:spcPts val="0"/>
                        </a:spcAft>
                        <a:buNone/>
                      </a:pPr>
                      <a:r>
                        <a:rPr lang="el" sz="1300">
                          <a:solidFill>
                            <a:schemeClr val="dk2"/>
                          </a:solidFill>
                        </a:rPr>
                        <a:t>Plesinger</a:t>
                      </a:r>
                      <a:endParaRPr sz="1300">
                        <a:solidFill>
                          <a:schemeClr val="dk2"/>
                        </a:solidFill>
                      </a:endParaRPr>
                    </a:p>
                  </a:txBody>
                  <a:tcPr marT="91425" marB="91425" marR="91425" marL="91425" anchor="ctr"/>
                </a:tc>
                <a:tc>
                  <a:txBody>
                    <a:bodyPr/>
                    <a:lstStyle/>
                    <a:p>
                      <a:pPr indent="0" lvl="0" marL="0" rtl="0" algn="l">
                        <a:spcBef>
                          <a:spcPts val="0"/>
                        </a:spcBef>
                        <a:spcAft>
                          <a:spcPts val="0"/>
                        </a:spcAft>
                        <a:buNone/>
                      </a:pPr>
                      <a:r>
                        <a:rPr lang="el" sz="1300">
                          <a:solidFill>
                            <a:schemeClr val="dk2"/>
                          </a:solidFill>
                        </a:rPr>
                        <a:t>Probability-distribution based</a:t>
                      </a:r>
                      <a:endParaRPr sz="13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l" sz="1300">
                          <a:solidFill>
                            <a:schemeClr val="dk2"/>
                          </a:solidFill>
                        </a:rPr>
                        <a:t>84.11%</a:t>
                      </a:r>
                      <a:endParaRPr sz="1300">
                        <a:solidFill>
                          <a:schemeClr val="dk2"/>
                        </a:solidFill>
                      </a:endParaRPr>
                    </a:p>
                  </a:txBody>
                  <a:tcPr marT="91425" marB="91425" marR="91425" marL="91425" anchor="ct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1000"/>
                                        <p:tgtEl>
                                          <p:spTgt spid="14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Effect filter="fade" transition="in">
                                      <p:cBhvr>
                                        <p:cTn dur="1000"/>
                                        <p:tgtEl>
                                          <p:spTgt spid="149">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animEffect filter="fade" transition="in">
                                      <p:cBhvr>
                                        <p:cTn dur="1000"/>
                                        <p:tgtEl>
                                          <p:spTgt spid="149">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9">
                                            <p:txEl>
                                              <p:pRg end="3" st="3"/>
                                            </p:txEl>
                                          </p:spTgt>
                                        </p:tgtEl>
                                        <p:attrNameLst>
                                          <p:attrName>style.visibility</p:attrName>
                                        </p:attrNameLst>
                                      </p:cBhvr>
                                      <p:to>
                                        <p:strVal val="visible"/>
                                      </p:to>
                                    </p:set>
                                    <p:animEffect filter="fade" transition="in">
                                      <p:cBhvr>
                                        <p:cTn dur="1000"/>
                                        <p:tgtEl>
                                          <p:spTgt spid="1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nvSpPr>
        <p:spPr>
          <a:xfrm>
            <a:off x="990200" y="440075"/>
            <a:ext cx="733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sz="2400">
                <a:solidFill>
                  <a:schemeClr val="lt1"/>
                </a:solidFill>
                <a:latin typeface="Open Sans"/>
                <a:ea typeface="Open Sans"/>
                <a:cs typeface="Open Sans"/>
                <a:sym typeface="Open Sans"/>
              </a:rPr>
              <a:t>Η προσέγγιση μας</a:t>
            </a:r>
            <a:endParaRPr sz="2300">
              <a:solidFill>
                <a:schemeClr val="lt1"/>
              </a:solidFill>
              <a:latin typeface="Open Sans"/>
              <a:ea typeface="Open Sans"/>
              <a:cs typeface="Open Sans"/>
              <a:sym typeface="Open Sans"/>
            </a:endParaRPr>
          </a:p>
        </p:txBody>
      </p:sp>
      <p:grpSp>
        <p:nvGrpSpPr>
          <p:cNvPr id="156" name="Google Shape;156;p16"/>
          <p:cNvGrpSpPr/>
          <p:nvPr/>
        </p:nvGrpSpPr>
        <p:grpSpPr>
          <a:xfrm>
            <a:off x="0" y="1443864"/>
            <a:ext cx="2214600" cy="3490436"/>
            <a:chOff x="0" y="1189989"/>
            <a:chExt cx="2214600" cy="3490436"/>
          </a:xfrm>
        </p:grpSpPr>
        <p:sp>
          <p:nvSpPr>
            <p:cNvPr id="157" name="Google Shape;157;p16"/>
            <p:cNvSpPr/>
            <p:nvPr/>
          </p:nvSpPr>
          <p:spPr>
            <a:xfrm>
              <a:off x="0" y="1189989"/>
              <a:ext cx="2214600" cy="669000"/>
            </a:xfrm>
            <a:prstGeom prst="homePlate">
              <a:avLst>
                <a:gd fmla="val 50000" name="adj"/>
              </a:avLst>
            </a:prstGeom>
            <a:solidFill>
              <a:srgbClr val="54997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l" sz="1300">
                  <a:solidFill>
                    <a:schemeClr val="lt1"/>
                  </a:solidFill>
                  <a:latin typeface="Open Sans"/>
                  <a:ea typeface="Open Sans"/>
                  <a:cs typeface="Open Sans"/>
                  <a:sym typeface="Open Sans"/>
                </a:rPr>
                <a:t>Κατάτμηση δειγμάτων</a:t>
              </a:r>
              <a:endParaRPr sz="1300">
                <a:solidFill>
                  <a:schemeClr val="lt1"/>
                </a:solidFill>
                <a:latin typeface="Open Sans"/>
                <a:ea typeface="Open Sans"/>
                <a:cs typeface="Open Sans"/>
                <a:sym typeface="Open Sans"/>
              </a:endParaRPr>
            </a:p>
          </p:txBody>
        </p:sp>
        <p:sp>
          <p:nvSpPr>
            <p:cNvPr id="158" name="Google Shape;158;p16"/>
            <p:cNvSpPr txBox="1"/>
            <p:nvPr/>
          </p:nvSpPr>
          <p:spPr>
            <a:xfrm>
              <a:off x="234600" y="2054825"/>
              <a:ext cx="1745400" cy="262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l" sz="1100">
                  <a:solidFill>
                    <a:schemeClr val="lt1"/>
                  </a:solidFill>
                  <a:latin typeface="Open Sans"/>
                  <a:ea typeface="Open Sans"/>
                  <a:cs typeface="Open Sans"/>
                  <a:sym typeface="Open Sans"/>
                </a:rPr>
                <a:t>Με την χρήση του αλγόριθμου </a:t>
              </a:r>
              <a:r>
                <a:rPr b="1" lang="el" sz="1100">
                  <a:solidFill>
                    <a:schemeClr val="lt1"/>
                  </a:solidFill>
                  <a:latin typeface="Open Sans"/>
                  <a:ea typeface="Open Sans"/>
                  <a:cs typeface="Open Sans"/>
                  <a:sym typeface="Open Sans"/>
                </a:rPr>
                <a:t>Springer</a:t>
              </a:r>
              <a:endParaRPr b="1" sz="1100">
                <a:solidFill>
                  <a:schemeClr val="lt1"/>
                </a:solidFill>
                <a:latin typeface="Open Sans"/>
                <a:ea typeface="Open Sans"/>
                <a:cs typeface="Open Sans"/>
                <a:sym typeface="Open Sans"/>
              </a:endParaRPr>
            </a:p>
          </p:txBody>
        </p:sp>
      </p:grpSp>
      <p:grpSp>
        <p:nvGrpSpPr>
          <p:cNvPr id="159" name="Google Shape;159;p16"/>
          <p:cNvGrpSpPr/>
          <p:nvPr/>
        </p:nvGrpSpPr>
        <p:grpSpPr>
          <a:xfrm>
            <a:off x="1838325" y="1443650"/>
            <a:ext cx="2064000" cy="3215100"/>
            <a:chOff x="1838325" y="1189775"/>
            <a:chExt cx="2064000" cy="3215100"/>
          </a:xfrm>
        </p:grpSpPr>
        <p:sp>
          <p:nvSpPr>
            <p:cNvPr id="160" name="Google Shape;160;p16"/>
            <p:cNvSpPr/>
            <p:nvPr/>
          </p:nvSpPr>
          <p:spPr>
            <a:xfrm>
              <a:off x="1838325" y="1189775"/>
              <a:ext cx="2064000" cy="669000"/>
            </a:xfrm>
            <a:prstGeom prst="chevron">
              <a:avLst>
                <a:gd fmla="val 50000" name="adj"/>
              </a:avLst>
            </a:prstGeom>
            <a:solidFill>
              <a:srgbClr val="58AC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l">
                  <a:solidFill>
                    <a:schemeClr val="lt1"/>
                  </a:solidFill>
                  <a:latin typeface="Open Sans"/>
                  <a:ea typeface="Open Sans"/>
                  <a:cs typeface="Open Sans"/>
                  <a:sym typeface="Open Sans"/>
                </a:rPr>
                <a:t>MFCCs</a:t>
              </a:r>
              <a:endParaRPr>
                <a:solidFill>
                  <a:schemeClr val="lt1"/>
                </a:solidFill>
                <a:latin typeface="Open Sans"/>
                <a:ea typeface="Open Sans"/>
                <a:cs typeface="Open Sans"/>
                <a:sym typeface="Open Sans"/>
              </a:endParaRPr>
            </a:p>
          </p:txBody>
        </p:sp>
        <p:sp>
          <p:nvSpPr>
            <p:cNvPr id="161" name="Google Shape;161;p16"/>
            <p:cNvSpPr txBox="1"/>
            <p:nvPr/>
          </p:nvSpPr>
          <p:spPr>
            <a:xfrm>
              <a:off x="1931775" y="2054375"/>
              <a:ext cx="18771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l" sz="1100">
                  <a:solidFill>
                    <a:schemeClr val="lt1"/>
                  </a:solidFill>
                  <a:latin typeface="Open Sans"/>
                  <a:ea typeface="Open Sans"/>
                  <a:cs typeface="Open Sans"/>
                  <a:sym typeface="Open Sans"/>
                </a:rPr>
                <a:t>Με την χρήση της βιβλιοθήκης:</a:t>
              </a:r>
              <a:endParaRPr sz="11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b="1" lang="el" sz="1100">
                  <a:solidFill>
                    <a:schemeClr val="lt1"/>
                  </a:solidFill>
                  <a:latin typeface="Open Sans"/>
                  <a:ea typeface="Open Sans"/>
                  <a:cs typeface="Open Sans"/>
                  <a:sym typeface="Open Sans"/>
                </a:rPr>
                <a:t>python_speech_features</a:t>
              </a:r>
              <a:endParaRPr b="1" sz="1100">
                <a:solidFill>
                  <a:schemeClr val="lt1"/>
                </a:solidFill>
                <a:latin typeface="Open Sans"/>
                <a:ea typeface="Open Sans"/>
                <a:cs typeface="Open Sans"/>
                <a:sym typeface="Open Sans"/>
              </a:endParaRPr>
            </a:p>
          </p:txBody>
        </p:sp>
      </p:grpSp>
      <p:grpSp>
        <p:nvGrpSpPr>
          <p:cNvPr id="162" name="Google Shape;162;p16"/>
          <p:cNvGrpSpPr/>
          <p:nvPr/>
        </p:nvGrpSpPr>
        <p:grpSpPr>
          <a:xfrm>
            <a:off x="3516594" y="1443650"/>
            <a:ext cx="3071026" cy="3217850"/>
            <a:chOff x="3516750" y="1189775"/>
            <a:chExt cx="2064000" cy="3217850"/>
          </a:xfrm>
        </p:grpSpPr>
        <p:sp>
          <p:nvSpPr>
            <p:cNvPr id="163" name="Google Shape;163;p16"/>
            <p:cNvSpPr/>
            <p:nvPr/>
          </p:nvSpPr>
          <p:spPr>
            <a:xfrm>
              <a:off x="3516750" y="1189775"/>
              <a:ext cx="2064000" cy="669000"/>
            </a:xfrm>
            <a:prstGeom prst="chevron">
              <a:avLst>
                <a:gd fmla="val 50000" name="adj"/>
              </a:avLst>
            </a:prstGeom>
            <a:solidFill>
              <a:srgbClr val="5ABB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l">
                  <a:solidFill>
                    <a:schemeClr val="lt1"/>
                  </a:solidFill>
                  <a:latin typeface="Open Sans"/>
                  <a:ea typeface="Open Sans"/>
                  <a:cs typeface="Open Sans"/>
                  <a:sym typeface="Open Sans"/>
                </a:rPr>
                <a:t>Συνελικτικό Νευρωνικό Δίκτυο</a:t>
              </a:r>
              <a:endParaRPr>
                <a:solidFill>
                  <a:schemeClr val="lt1"/>
                </a:solidFill>
                <a:latin typeface="Open Sans"/>
                <a:ea typeface="Open Sans"/>
                <a:cs typeface="Open Sans"/>
                <a:sym typeface="Open Sans"/>
              </a:endParaRPr>
            </a:p>
          </p:txBody>
        </p:sp>
        <p:sp>
          <p:nvSpPr>
            <p:cNvPr id="164" name="Google Shape;164;p16"/>
            <p:cNvSpPr txBox="1"/>
            <p:nvPr/>
          </p:nvSpPr>
          <p:spPr>
            <a:xfrm>
              <a:off x="3840499" y="2057125"/>
              <a:ext cx="13872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l" sz="1100">
                  <a:solidFill>
                    <a:schemeClr val="lt1"/>
                  </a:solidFill>
                  <a:latin typeface="Open Sans"/>
                  <a:ea typeface="Open Sans"/>
                  <a:cs typeface="Open Sans"/>
                  <a:sym typeface="Open Sans"/>
                </a:rPr>
                <a:t>Συνελικτικό Νευρωνικό Δίκτυο</a:t>
              </a:r>
              <a:r>
                <a:rPr lang="el" sz="1100">
                  <a:solidFill>
                    <a:schemeClr val="lt1"/>
                  </a:solidFill>
                  <a:latin typeface="Open Sans"/>
                  <a:ea typeface="Open Sans"/>
                  <a:cs typeface="Open Sans"/>
                  <a:sym typeface="Open Sans"/>
                </a:rPr>
                <a:t> με 7 επίπεδα</a:t>
              </a:r>
              <a:endParaRPr sz="1100">
                <a:solidFill>
                  <a:schemeClr val="lt1"/>
                </a:solidFill>
                <a:latin typeface="Open Sans"/>
                <a:ea typeface="Open Sans"/>
                <a:cs typeface="Open Sans"/>
                <a:sym typeface="Open Sans"/>
              </a:endParaRPr>
            </a:p>
          </p:txBody>
        </p:sp>
      </p:grpSp>
      <p:grpSp>
        <p:nvGrpSpPr>
          <p:cNvPr id="165" name="Google Shape;165;p16"/>
          <p:cNvGrpSpPr/>
          <p:nvPr/>
        </p:nvGrpSpPr>
        <p:grpSpPr>
          <a:xfrm>
            <a:off x="6014183" y="1443650"/>
            <a:ext cx="3071026" cy="3215100"/>
            <a:chOff x="5195350" y="1189775"/>
            <a:chExt cx="2064000" cy="3215100"/>
          </a:xfrm>
        </p:grpSpPr>
        <p:sp>
          <p:nvSpPr>
            <p:cNvPr id="166" name="Google Shape;166;p16"/>
            <p:cNvSpPr/>
            <p:nvPr/>
          </p:nvSpPr>
          <p:spPr>
            <a:xfrm>
              <a:off x="5195350" y="1189775"/>
              <a:ext cx="2064000" cy="6690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l">
                  <a:solidFill>
                    <a:schemeClr val="lt1"/>
                  </a:solidFill>
                  <a:latin typeface="Open Sans"/>
                  <a:ea typeface="Open Sans"/>
                  <a:cs typeface="Open Sans"/>
                  <a:sym typeface="Open Sans"/>
                </a:rPr>
                <a:t>Χρήζει έλεγχο ή όχι</a:t>
              </a:r>
              <a:endParaRPr>
                <a:solidFill>
                  <a:schemeClr val="lt1"/>
                </a:solidFill>
                <a:latin typeface="Open Sans"/>
                <a:ea typeface="Open Sans"/>
                <a:cs typeface="Open Sans"/>
                <a:sym typeface="Open Sans"/>
              </a:endParaRPr>
            </a:p>
          </p:txBody>
        </p:sp>
        <p:sp>
          <p:nvSpPr>
            <p:cNvPr id="167" name="Google Shape;167;p16"/>
            <p:cNvSpPr txBox="1"/>
            <p:nvPr/>
          </p:nvSpPr>
          <p:spPr>
            <a:xfrm>
              <a:off x="5563741" y="2054375"/>
              <a:ext cx="13272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l" sz="1100">
                  <a:solidFill>
                    <a:schemeClr val="lt1"/>
                  </a:solidFill>
                  <a:latin typeface="Open Sans"/>
                  <a:ea typeface="Open Sans"/>
                  <a:cs typeface="Open Sans"/>
                  <a:sym typeface="Open Sans"/>
                </a:rPr>
                <a:t>Ο </a:t>
              </a:r>
              <a:r>
                <a:rPr lang="el" sz="1100">
                  <a:solidFill>
                    <a:schemeClr val="lt1"/>
                  </a:solidFill>
                  <a:latin typeface="Open Sans"/>
                  <a:ea typeface="Open Sans"/>
                  <a:cs typeface="Open Sans"/>
                  <a:sym typeface="Open Sans"/>
                </a:rPr>
                <a:t>τελευταίος</a:t>
              </a:r>
              <a:r>
                <a:rPr lang="el" sz="1100">
                  <a:solidFill>
                    <a:schemeClr val="lt1"/>
                  </a:solidFill>
                  <a:latin typeface="Open Sans"/>
                  <a:ea typeface="Open Sans"/>
                  <a:cs typeface="Open Sans"/>
                  <a:sym typeface="Open Sans"/>
                </a:rPr>
                <a:t> νευρώνας έχει την τιμή 1 για κάποιον με </a:t>
              </a:r>
              <a:r>
                <a:rPr lang="el" sz="1100">
                  <a:solidFill>
                    <a:schemeClr val="lt1"/>
                  </a:solidFill>
                  <a:latin typeface="Open Sans"/>
                  <a:ea typeface="Open Sans"/>
                  <a:cs typeface="Open Sans"/>
                  <a:sym typeface="Open Sans"/>
                </a:rPr>
                <a:t>πιθανή</a:t>
              </a:r>
              <a:r>
                <a:rPr lang="el" sz="1100">
                  <a:solidFill>
                    <a:schemeClr val="lt1"/>
                  </a:solidFill>
                  <a:latin typeface="Open Sans"/>
                  <a:ea typeface="Open Sans"/>
                  <a:cs typeface="Open Sans"/>
                  <a:sym typeface="Open Sans"/>
                </a:rPr>
                <a:t> </a:t>
              </a:r>
              <a:r>
                <a:rPr lang="el" sz="1100">
                  <a:solidFill>
                    <a:schemeClr val="lt1"/>
                  </a:solidFill>
                  <a:latin typeface="Open Sans"/>
                  <a:ea typeface="Open Sans"/>
                  <a:cs typeface="Open Sans"/>
                  <a:sym typeface="Open Sans"/>
                </a:rPr>
                <a:t>καρδιοπάθεια, αλλιώς 0</a:t>
              </a:r>
              <a:endParaRPr sz="1100">
                <a:solidFill>
                  <a:schemeClr val="lt1"/>
                </a:solidFill>
                <a:latin typeface="Open Sans"/>
                <a:ea typeface="Open Sans"/>
                <a:cs typeface="Open Sans"/>
                <a:sym typeface="Open Sans"/>
              </a:endParaRPr>
            </a:p>
          </p:txBody>
        </p:sp>
      </p:grpSp>
      <p:pic>
        <p:nvPicPr>
          <p:cNvPr id="168" name="Google Shape;168;p16"/>
          <p:cNvPicPr preferRelativeResize="0"/>
          <p:nvPr/>
        </p:nvPicPr>
        <p:blipFill>
          <a:blip r:embed="rId3">
            <a:alphaModFix/>
          </a:blip>
          <a:stretch>
            <a:fillRect/>
          </a:stretch>
        </p:blipFill>
        <p:spPr>
          <a:xfrm>
            <a:off x="2392675" y="3545162"/>
            <a:ext cx="955300" cy="955300"/>
          </a:xfrm>
          <a:prstGeom prst="rect">
            <a:avLst/>
          </a:prstGeom>
          <a:noFill/>
          <a:ln>
            <a:noFill/>
          </a:ln>
        </p:spPr>
      </p:pic>
      <p:pic>
        <p:nvPicPr>
          <p:cNvPr id="169" name="Google Shape;169;p16"/>
          <p:cNvPicPr preferRelativeResize="0"/>
          <p:nvPr/>
        </p:nvPicPr>
        <p:blipFill>
          <a:blip r:embed="rId4">
            <a:alphaModFix/>
          </a:blip>
          <a:stretch>
            <a:fillRect/>
          </a:stretch>
        </p:blipFill>
        <p:spPr>
          <a:xfrm>
            <a:off x="4574462" y="3424200"/>
            <a:ext cx="955298" cy="1021629"/>
          </a:xfrm>
          <a:prstGeom prst="rect">
            <a:avLst/>
          </a:prstGeom>
          <a:noFill/>
          <a:ln>
            <a:noFill/>
          </a:ln>
        </p:spPr>
      </p:pic>
      <p:pic>
        <p:nvPicPr>
          <p:cNvPr id="170" name="Google Shape;170;p16"/>
          <p:cNvPicPr preferRelativeResize="0"/>
          <p:nvPr/>
        </p:nvPicPr>
        <p:blipFill>
          <a:blip r:embed="rId5">
            <a:alphaModFix/>
          </a:blip>
          <a:stretch>
            <a:fillRect/>
          </a:stretch>
        </p:blipFill>
        <p:spPr>
          <a:xfrm>
            <a:off x="499518" y="3545149"/>
            <a:ext cx="1063154" cy="955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Κατάτμηση Δειγμάτων</a:t>
            </a:r>
            <a:endParaRPr>
              <a:latin typeface="Open Sans"/>
              <a:ea typeface="Open Sans"/>
              <a:cs typeface="Open Sans"/>
              <a:sym typeface="Open Sans"/>
            </a:endParaRPr>
          </a:p>
        </p:txBody>
      </p:sp>
      <p:sp>
        <p:nvSpPr>
          <p:cNvPr id="176" name="Google Shape;176;p17"/>
          <p:cNvSpPr txBox="1"/>
          <p:nvPr>
            <p:ph idx="1" type="body"/>
          </p:nvPr>
        </p:nvSpPr>
        <p:spPr>
          <a:xfrm>
            <a:off x="817925" y="1652175"/>
            <a:ext cx="4579500" cy="29112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2000"/>
              </a:spcBef>
              <a:spcAft>
                <a:spcPts val="0"/>
              </a:spcAft>
              <a:buSzPts val="1300"/>
              <a:buFont typeface="Open Sans"/>
              <a:buChar char="●"/>
            </a:pPr>
            <a:r>
              <a:rPr lang="el">
                <a:latin typeface="Open Sans"/>
                <a:ea typeface="Open Sans"/>
                <a:cs typeface="Open Sans"/>
                <a:sym typeface="Open Sans"/>
              </a:rPr>
              <a:t>Αλγόριθμος Springer </a:t>
            </a:r>
            <a:endParaRPr>
              <a:latin typeface="Open Sans"/>
              <a:ea typeface="Open Sans"/>
              <a:cs typeface="Open Sans"/>
              <a:sym typeface="Open Sans"/>
            </a:endParaRPr>
          </a:p>
          <a:p>
            <a:pPr indent="-311150" lvl="0" marL="457200" rtl="0" algn="l">
              <a:lnSpc>
                <a:spcPct val="100000"/>
              </a:lnSpc>
              <a:spcBef>
                <a:spcPts val="2000"/>
              </a:spcBef>
              <a:spcAft>
                <a:spcPts val="0"/>
              </a:spcAft>
              <a:buSzPts val="1300"/>
              <a:buFont typeface="Open Sans"/>
              <a:buChar char="●"/>
            </a:pPr>
            <a:r>
              <a:rPr lang="el">
                <a:latin typeface="Open Sans"/>
                <a:ea typeface="Open Sans"/>
                <a:cs typeface="Open Sans"/>
                <a:sym typeface="Open Sans"/>
              </a:rPr>
              <a:t>Διαχωρισμός των δειγμάτων στους θεμελιώδεις καρδιακούς ήχους</a:t>
            </a:r>
            <a:endParaRPr>
              <a:latin typeface="Open Sans"/>
              <a:ea typeface="Open Sans"/>
              <a:cs typeface="Open Sans"/>
              <a:sym typeface="Open Sans"/>
            </a:endParaRPr>
          </a:p>
          <a:p>
            <a:pPr indent="-311150" lvl="0" marL="457200" rtl="0" algn="l">
              <a:lnSpc>
                <a:spcPct val="100000"/>
              </a:lnSpc>
              <a:spcBef>
                <a:spcPts val="2000"/>
              </a:spcBef>
              <a:spcAft>
                <a:spcPts val="0"/>
              </a:spcAft>
              <a:buSzPts val="1300"/>
              <a:buFont typeface="Open Sans"/>
              <a:buChar char="●"/>
            </a:pPr>
            <a:r>
              <a:rPr lang="el">
                <a:latin typeface="Open Sans"/>
                <a:ea typeface="Open Sans"/>
                <a:cs typeface="Open Sans"/>
                <a:sym typeface="Open Sans"/>
              </a:rPr>
              <a:t>Ανάλυση ενός αποσπάσματος 3 δευτερολέπτων με αρχή το πρώτο S1</a:t>
            </a:r>
            <a:endParaRPr>
              <a:latin typeface="Open Sans"/>
              <a:ea typeface="Open Sans"/>
              <a:cs typeface="Open Sans"/>
              <a:sym typeface="Open Sans"/>
            </a:endParaRPr>
          </a:p>
        </p:txBody>
      </p:sp>
      <p:pic>
        <p:nvPicPr>
          <p:cNvPr id="177" name="Google Shape;177;p17"/>
          <p:cNvPicPr preferRelativeResize="0"/>
          <p:nvPr/>
        </p:nvPicPr>
        <p:blipFill>
          <a:blip r:embed="rId3">
            <a:alphaModFix/>
          </a:blip>
          <a:stretch>
            <a:fillRect/>
          </a:stretch>
        </p:blipFill>
        <p:spPr>
          <a:xfrm>
            <a:off x="5549825" y="1460250"/>
            <a:ext cx="3441775" cy="21253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1000"/>
                                        <p:tgtEl>
                                          <p:spTgt spid="176">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1000"/>
                                        <p:tgtEl>
                                          <p:spTgt spid="17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8"/>
          <p:cNvSpPr txBox="1"/>
          <p:nvPr>
            <p:ph type="title"/>
          </p:nvPr>
        </p:nvSpPr>
        <p:spPr>
          <a:xfrm>
            <a:off x="1297500" y="5790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Σύνολα δεδομένων</a:t>
            </a:r>
            <a:endParaRPr>
              <a:latin typeface="Open Sans"/>
              <a:ea typeface="Open Sans"/>
              <a:cs typeface="Open Sans"/>
              <a:sym typeface="Open Sans"/>
            </a:endParaRPr>
          </a:p>
        </p:txBody>
      </p:sp>
      <p:sp>
        <p:nvSpPr>
          <p:cNvPr id="183" name="Google Shape;183;p18"/>
          <p:cNvSpPr/>
          <p:nvPr/>
        </p:nvSpPr>
        <p:spPr>
          <a:xfrm>
            <a:off x="1731650" y="2296847"/>
            <a:ext cx="1318600" cy="12196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l">
                <a:solidFill>
                  <a:schemeClr val="lt1"/>
                </a:solidFill>
                <a:latin typeface="Open Sans"/>
                <a:ea typeface="Open Sans"/>
                <a:cs typeface="Open Sans"/>
                <a:sym typeface="Open Sans"/>
              </a:rPr>
              <a:t>PCG</a:t>
            </a:r>
            <a:endParaRPr b="1">
              <a:solidFill>
                <a:schemeClr val="lt1"/>
              </a:solidFill>
              <a:latin typeface="Open Sans"/>
              <a:ea typeface="Open Sans"/>
              <a:cs typeface="Open Sans"/>
              <a:sym typeface="Open Sans"/>
            </a:endParaRPr>
          </a:p>
          <a:p>
            <a:pPr indent="0" lvl="0" marL="0" rtl="0" algn="ctr">
              <a:spcBef>
                <a:spcPts val="0"/>
              </a:spcBef>
              <a:spcAft>
                <a:spcPts val="0"/>
              </a:spcAft>
              <a:buNone/>
            </a:pPr>
            <a:r>
              <a:rPr lang="el" sz="1000">
                <a:solidFill>
                  <a:schemeClr val="lt1"/>
                </a:solidFill>
                <a:latin typeface="Open Sans"/>
                <a:ea typeface="Open Sans"/>
                <a:cs typeface="Open Sans"/>
                <a:sym typeface="Open Sans"/>
              </a:rPr>
              <a:t>(3240 εγγραφές)</a:t>
            </a:r>
            <a:endParaRPr sz="1000">
              <a:solidFill>
                <a:schemeClr val="lt1"/>
              </a:solidFill>
              <a:latin typeface="Open Sans"/>
              <a:ea typeface="Open Sans"/>
              <a:cs typeface="Open Sans"/>
              <a:sym typeface="Open Sans"/>
            </a:endParaRPr>
          </a:p>
        </p:txBody>
      </p:sp>
      <p:cxnSp>
        <p:nvCxnSpPr>
          <p:cNvPr id="184" name="Google Shape;184;p18"/>
          <p:cNvCxnSpPr/>
          <p:nvPr/>
        </p:nvCxnSpPr>
        <p:spPr>
          <a:xfrm flipH="1" rot="10800000">
            <a:off x="3392125" y="2552063"/>
            <a:ext cx="1257900" cy="2505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18"/>
          <p:cNvCxnSpPr/>
          <p:nvPr/>
        </p:nvCxnSpPr>
        <p:spPr>
          <a:xfrm>
            <a:off x="3339925" y="3315025"/>
            <a:ext cx="1362300" cy="3270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18"/>
          <p:cNvSpPr txBox="1"/>
          <p:nvPr/>
        </p:nvSpPr>
        <p:spPr>
          <a:xfrm>
            <a:off x="3527600" y="2340938"/>
            <a:ext cx="87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solidFill>
                  <a:schemeClr val="lt1"/>
                </a:solidFill>
                <a:latin typeface="Lato"/>
                <a:ea typeface="Lato"/>
                <a:cs typeface="Lato"/>
                <a:sym typeface="Lato"/>
              </a:rPr>
              <a:t>75%</a:t>
            </a:r>
            <a:endParaRPr>
              <a:solidFill>
                <a:schemeClr val="lt1"/>
              </a:solidFill>
              <a:latin typeface="Lato"/>
              <a:ea typeface="Lato"/>
              <a:cs typeface="Lato"/>
              <a:sym typeface="Lato"/>
            </a:endParaRPr>
          </a:p>
        </p:txBody>
      </p:sp>
      <p:sp>
        <p:nvSpPr>
          <p:cNvPr id="187" name="Google Shape;187;p18"/>
          <p:cNvSpPr txBox="1"/>
          <p:nvPr/>
        </p:nvSpPr>
        <p:spPr>
          <a:xfrm>
            <a:off x="3536075" y="3412275"/>
            <a:ext cx="6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solidFill>
                  <a:schemeClr val="lt1"/>
                </a:solidFill>
                <a:latin typeface="Lato"/>
                <a:ea typeface="Lato"/>
                <a:cs typeface="Lato"/>
                <a:sym typeface="Lato"/>
              </a:rPr>
              <a:t>25%</a:t>
            </a:r>
            <a:endParaRPr>
              <a:solidFill>
                <a:schemeClr val="lt1"/>
              </a:solidFill>
              <a:latin typeface="Lato"/>
              <a:ea typeface="Lato"/>
              <a:cs typeface="Lato"/>
              <a:sym typeface="Lato"/>
            </a:endParaRPr>
          </a:p>
        </p:txBody>
      </p:sp>
      <p:sp>
        <p:nvSpPr>
          <p:cNvPr id="188" name="Google Shape;188;p18"/>
          <p:cNvSpPr/>
          <p:nvPr/>
        </p:nvSpPr>
        <p:spPr>
          <a:xfrm>
            <a:off x="4773850" y="2066075"/>
            <a:ext cx="3153900" cy="736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a:solidFill>
                  <a:schemeClr val="lt1"/>
                </a:solidFill>
                <a:latin typeface="Open Sans"/>
                <a:ea typeface="Open Sans"/>
                <a:cs typeface="Open Sans"/>
                <a:sym typeface="Open Sans"/>
              </a:rPr>
              <a:t>Εκπαίδευση νευρωνικού δικτύου</a:t>
            </a:r>
            <a:endParaRPr>
              <a:solidFill>
                <a:schemeClr val="lt1"/>
              </a:solidFill>
              <a:latin typeface="Open Sans"/>
              <a:ea typeface="Open Sans"/>
              <a:cs typeface="Open Sans"/>
              <a:sym typeface="Open Sans"/>
            </a:endParaRPr>
          </a:p>
        </p:txBody>
      </p:sp>
      <p:sp>
        <p:nvSpPr>
          <p:cNvPr id="189" name="Google Shape;189;p18"/>
          <p:cNvSpPr/>
          <p:nvPr/>
        </p:nvSpPr>
        <p:spPr>
          <a:xfrm>
            <a:off x="4825625" y="3268525"/>
            <a:ext cx="1427700" cy="736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l">
                <a:solidFill>
                  <a:schemeClr val="lt1"/>
                </a:solidFill>
                <a:latin typeface="Open Sans"/>
                <a:ea typeface="Open Sans"/>
                <a:cs typeface="Open Sans"/>
                <a:sym typeface="Open Sans"/>
              </a:rPr>
              <a:t>Επικύρωση</a:t>
            </a:r>
            <a:endParaRPr>
              <a:solidFill>
                <a:schemeClr val="lt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9"/>
          <p:cNvSpPr txBox="1"/>
          <p:nvPr>
            <p:ph type="title"/>
          </p:nvPr>
        </p:nvSpPr>
        <p:spPr>
          <a:xfrm>
            <a:off x="1297500" y="393750"/>
            <a:ext cx="7038900" cy="7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latin typeface="Open Sans"/>
                <a:ea typeface="Open Sans"/>
                <a:cs typeface="Open Sans"/>
                <a:sym typeface="Open Sans"/>
              </a:rPr>
              <a:t>Mel Frequency Cepstral Coefficients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95" name="Google Shape;195;p19"/>
          <p:cNvSpPr txBox="1"/>
          <p:nvPr>
            <p:ph idx="1" type="body"/>
          </p:nvPr>
        </p:nvSpPr>
        <p:spPr>
          <a:xfrm>
            <a:off x="1297500" y="1567550"/>
            <a:ext cx="7038900" cy="2911200"/>
          </a:xfrm>
          <a:prstGeom prst="rect">
            <a:avLst/>
          </a:prstGeom>
          <a:ln>
            <a:noFill/>
          </a:ln>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Font typeface="Open Sans"/>
              <a:buChar char="●"/>
            </a:pPr>
            <a:r>
              <a:rPr lang="el">
                <a:latin typeface="Open Sans"/>
                <a:ea typeface="Open Sans"/>
                <a:cs typeface="Open Sans"/>
                <a:sym typeface="Open Sans"/>
              </a:rPr>
              <a:t>Διαχωρισμός του αποσπάσματος σε επικαλυπτόμενα παράθυρα</a:t>
            </a:r>
            <a:endParaRPr>
              <a:latin typeface="Open Sans"/>
              <a:ea typeface="Open Sans"/>
              <a:cs typeface="Open Sans"/>
              <a:sym typeface="Open Sans"/>
            </a:endParaRPr>
          </a:p>
          <a:p>
            <a:pPr indent="-311150" lvl="0" marL="457200" rtl="0" algn="l">
              <a:lnSpc>
                <a:spcPct val="200000"/>
              </a:lnSpc>
              <a:spcBef>
                <a:spcPts val="0"/>
              </a:spcBef>
              <a:spcAft>
                <a:spcPts val="0"/>
              </a:spcAft>
              <a:buSzPts val="1300"/>
              <a:buFont typeface="Open Sans"/>
              <a:buChar char="●"/>
            </a:pPr>
            <a:r>
              <a:rPr lang="el">
                <a:latin typeface="Open Sans"/>
                <a:ea typeface="Open Sans"/>
                <a:cs typeface="Open Sans"/>
                <a:sym typeface="Open Sans"/>
              </a:rPr>
              <a:t>Δημιουργία 13 MFCC για κάθε παράθυρο</a:t>
            </a:r>
            <a:endParaRPr>
              <a:latin typeface="Open Sans"/>
              <a:ea typeface="Open Sans"/>
              <a:cs typeface="Open Sans"/>
              <a:sym typeface="Open Sans"/>
            </a:endParaRPr>
          </a:p>
          <a:p>
            <a:pPr indent="-311150" lvl="0" marL="457200" rtl="0" algn="l">
              <a:lnSpc>
                <a:spcPct val="200000"/>
              </a:lnSpc>
              <a:spcBef>
                <a:spcPts val="0"/>
              </a:spcBef>
              <a:spcAft>
                <a:spcPts val="0"/>
              </a:spcAft>
              <a:buSzPts val="1300"/>
              <a:buFont typeface="Open Sans"/>
              <a:buChar char="●"/>
            </a:pPr>
            <a:r>
              <a:rPr lang="el">
                <a:latin typeface="Open Sans"/>
                <a:ea typeface="Open Sans"/>
                <a:cs typeface="Open Sans"/>
                <a:sym typeface="Open Sans"/>
              </a:rPr>
              <a:t>Αναπαράσταση σε χάρτη θερμότητας των MFCC τιμών </a:t>
            </a:r>
            <a:endParaRPr>
              <a:latin typeface="Open Sans"/>
              <a:ea typeface="Open Sans"/>
              <a:cs typeface="Open Sans"/>
              <a:sym typeface="Open Sans"/>
            </a:endParaRPr>
          </a:p>
          <a:p>
            <a:pPr indent="-311150" lvl="0" marL="457200" rtl="0" algn="l">
              <a:lnSpc>
                <a:spcPct val="200000"/>
              </a:lnSpc>
              <a:spcBef>
                <a:spcPts val="0"/>
              </a:spcBef>
              <a:spcAft>
                <a:spcPts val="0"/>
              </a:spcAft>
              <a:buSzPts val="1300"/>
              <a:buFont typeface="Open Sans"/>
              <a:buChar char="●"/>
            </a:pPr>
            <a:r>
              <a:rPr lang="el">
                <a:latin typeface="Open Sans"/>
                <a:ea typeface="Open Sans"/>
                <a:cs typeface="Open Sans"/>
                <a:sym typeface="Open Sans"/>
              </a:rPr>
              <a:t>Ανάλυση της εικόνας με το </a:t>
            </a:r>
            <a:r>
              <a:rPr lang="el">
                <a:latin typeface="Open Sans"/>
                <a:ea typeface="Open Sans"/>
                <a:cs typeface="Open Sans"/>
                <a:sym typeface="Open Sans"/>
              </a:rPr>
              <a:t>συνελικτικό</a:t>
            </a:r>
            <a:r>
              <a:rPr lang="el">
                <a:latin typeface="Open Sans"/>
                <a:ea typeface="Open Sans"/>
                <a:cs typeface="Open Sans"/>
                <a:sym typeface="Open Sans"/>
              </a:rPr>
              <a:t> νευρωνικό δίκτυο(CNN)</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1000"/>
                                        <p:tgtEl>
                                          <p:spTgt spid="19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animEffect filter="fade" transition="in">
                                      <p:cBhvr>
                                        <p:cTn dur="1000"/>
                                        <p:tgtEl>
                                          <p:spTgt spid="195">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animEffect filter="fade" transition="in">
                                      <p:cBhvr>
                                        <p:cTn dur="1000"/>
                                        <p:tgtEl>
                                          <p:spTgt spid="195">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5">
                                            <p:txEl>
                                              <p:pRg end="3" st="3"/>
                                            </p:txEl>
                                          </p:spTgt>
                                        </p:tgtEl>
                                        <p:attrNameLst>
                                          <p:attrName>style.visibility</p:attrName>
                                        </p:attrNameLst>
                                      </p:cBhvr>
                                      <p:to>
                                        <p:strVal val="visible"/>
                                      </p:to>
                                    </p:set>
                                    <p:animEffect filter="fade" transition="in">
                                      <p:cBhvr>
                                        <p:cTn dur="1000"/>
                                        <p:tgtEl>
                                          <p:spTgt spid="1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967425" y="283750"/>
            <a:ext cx="7038900" cy="5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l" sz="2650">
                <a:latin typeface="Open Sans"/>
                <a:ea typeface="Open Sans"/>
                <a:cs typeface="Open Sans"/>
                <a:sym typeface="Open Sans"/>
              </a:rPr>
              <a:t>Το νευρωνικό δίκτυο μας</a:t>
            </a:r>
            <a:endParaRPr sz="2650">
              <a:latin typeface="Open Sans"/>
              <a:ea typeface="Open Sans"/>
              <a:cs typeface="Open Sans"/>
              <a:sym typeface="Open Sans"/>
            </a:endParaRPr>
          </a:p>
          <a:p>
            <a:pPr indent="0" lvl="0" marL="0" rtl="0" algn="l">
              <a:spcBef>
                <a:spcPts val="0"/>
              </a:spcBef>
              <a:spcAft>
                <a:spcPts val="0"/>
              </a:spcAft>
              <a:buNone/>
            </a:pPr>
            <a:r>
              <a:t/>
            </a:r>
            <a:endParaRPr/>
          </a:p>
        </p:txBody>
      </p:sp>
      <p:pic>
        <p:nvPicPr>
          <p:cNvPr id="201" name="Google Shape;201;p20"/>
          <p:cNvPicPr preferRelativeResize="0"/>
          <p:nvPr/>
        </p:nvPicPr>
        <p:blipFill>
          <a:blip r:embed="rId3">
            <a:alphaModFix/>
          </a:blip>
          <a:stretch>
            <a:fillRect/>
          </a:stretch>
        </p:blipFill>
        <p:spPr>
          <a:xfrm>
            <a:off x="152400" y="1637575"/>
            <a:ext cx="8839204" cy="2477394"/>
          </a:xfrm>
          <a:prstGeom prst="rect">
            <a:avLst/>
          </a:prstGeom>
          <a:noFill/>
          <a:ln>
            <a:noFill/>
          </a:ln>
        </p:spPr>
      </p:pic>
      <p:pic>
        <p:nvPicPr>
          <p:cNvPr id="202" name="Google Shape;202;p20"/>
          <p:cNvPicPr preferRelativeResize="0"/>
          <p:nvPr/>
        </p:nvPicPr>
        <p:blipFill>
          <a:blip r:embed="rId4">
            <a:alphaModFix/>
          </a:blip>
          <a:stretch>
            <a:fillRect/>
          </a:stretch>
        </p:blipFill>
        <p:spPr>
          <a:xfrm rot="-5400009">
            <a:off x="3586900" y="-3425403"/>
            <a:ext cx="2055300" cy="11758193"/>
          </a:xfrm>
          <a:prstGeom prst="rect">
            <a:avLst/>
          </a:prstGeom>
          <a:noFill/>
          <a:ln>
            <a:noFill/>
          </a:ln>
        </p:spPr>
      </p:pic>
      <p:pic>
        <p:nvPicPr>
          <p:cNvPr id="203" name="Google Shape;203;p20"/>
          <p:cNvPicPr preferRelativeResize="0"/>
          <p:nvPr/>
        </p:nvPicPr>
        <p:blipFill>
          <a:blip r:embed="rId5">
            <a:alphaModFix/>
          </a:blip>
          <a:stretch>
            <a:fillRect/>
          </a:stretch>
        </p:blipFill>
        <p:spPr>
          <a:xfrm>
            <a:off x="2910050" y="1365675"/>
            <a:ext cx="3323900" cy="2176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ppt_w</p:attrName>
                                        </p:attrNameLst>
                                      </p:cBhvr>
                                      <p:tavLst>
                                        <p:tav fmla="" tm="0">
                                          <p:val>
                                            <p:strVal val="0"/>
                                          </p:val>
                                        </p:tav>
                                        <p:tav fmla="" tm="100000">
                                          <p:val>
                                            <p:strVal val="#ppt_w"/>
                                          </p:val>
                                        </p:tav>
                                      </p:tavLst>
                                    </p:anim>
                                    <p:anim calcmode="lin" valueType="num">
                                      <p:cBhvr additive="base">
                                        <p:cTn dur="1000"/>
                                        <p:tgtEl>
                                          <p:spTgt spid="202"/>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0"/>
                                  </p:stCondLst>
                                  <p:childTnLst>
                                    <p:animEffect filter="fade" transition="out">
                                      <p:cBhvr>
                                        <p:cTn dur="1000"/>
                                        <p:tgtEl>
                                          <p:spTgt spid="201"/>
                                        </p:tgtEl>
                                      </p:cBhvr>
                                    </p:animEffect>
                                    <p:set>
                                      <p:cBhvr>
                                        <p:cTn dur="1" fill="hold">
                                          <p:stCondLst>
                                            <p:cond delay="1000"/>
                                          </p:stCondLst>
                                        </p:cTn>
                                        <p:tgtEl>
                                          <p:spTgt spid="2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202"/>
                                        </p:tgtEl>
                                        <p:attrNameLst>
                                          <p:attrName>ppt_w</p:attrName>
                                        </p:attrNameLst>
                                      </p:cBhvr>
                                      <p:tavLst>
                                        <p:tav fmla="" tm="0">
                                          <p:val>
                                            <p:strVal val="#ppt_w"/>
                                          </p:val>
                                        </p:tav>
                                        <p:tav fmla="" tm="100000">
                                          <p:val>
                                            <p:strVal val="0"/>
                                          </p:val>
                                        </p:tav>
                                      </p:tavLst>
                                    </p:anim>
                                    <p:anim calcmode="lin" valueType="num">
                                      <p:cBhvr additive="base">
                                        <p:cTn dur="1000"/>
                                        <p:tgtEl>
                                          <p:spTgt spid="202"/>
                                        </p:tgtEl>
                                        <p:attrNameLst>
                                          <p:attrName>ppt_h</p:attrName>
                                        </p:attrNameLst>
                                      </p:cBhvr>
                                      <p:tavLst>
                                        <p:tav fmla="" tm="0">
                                          <p:val>
                                            <p:strVal val="#ppt_h"/>
                                          </p:val>
                                        </p:tav>
                                        <p:tav fmla="" tm="100000">
                                          <p:val>
                                            <p:strVal val="0"/>
                                          </p:val>
                                        </p:tav>
                                      </p:tavLst>
                                    </p:anim>
                                    <p:set>
                                      <p:cBhvr>
                                        <p:cTn dur="1" fill="hold">
                                          <p:stCondLst>
                                            <p:cond delay="1000"/>
                                          </p:stCondLst>
                                        </p:cTn>
                                        <p:tgtEl>
                                          <p:spTgt spid="2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latin typeface="Open Sans"/>
                <a:ea typeface="Open Sans"/>
                <a:cs typeface="Open Sans"/>
                <a:sym typeface="Open Sans"/>
              </a:rPr>
              <a:t>Ακρίβεια Νευρωνικού Δικτύου</a:t>
            </a:r>
            <a:endParaRPr>
              <a:latin typeface="Open Sans"/>
              <a:ea typeface="Open Sans"/>
              <a:cs typeface="Open Sans"/>
              <a:sym typeface="Open Sans"/>
            </a:endParaRPr>
          </a:p>
        </p:txBody>
      </p:sp>
      <p:pic>
        <p:nvPicPr>
          <p:cNvPr id="209" name="Google Shape;209;p21"/>
          <p:cNvPicPr preferRelativeResize="0"/>
          <p:nvPr/>
        </p:nvPicPr>
        <p:blipFill rotWithShape="1">
          <a:blip r:embed="rId3">
            <a:alphaModFix/>
          </a:blip>
          <a:srcRect b="0" l="3891" r="3891" t="0"/>
          <a:stretch/>
        </p:blipFill>
        <p:spPr>
          <a:xfrm>
            <a:off x="927738" y="754251"/>
            <a:ext cx="7534925" cy="40853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